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17"/>
  </p:notesMasterIdLst>
  <p:handoutMasterIdLst>
    <p:handoutMasterId r:id="rId18"/>
  </p:handoutMasterIdLst>
  <p:sldIdLst>
    <p:sldId id="326" r:id="rId2"/>
    <p:sldId id="329" r:id="rId3"/>
    <p:sldId id="339" r:id="rId4"/>
    <p:sldId id="330" r:id="rId5"/>
    <p:sldId id="331" r:id="rId6"/>
    <p:sldId id="334" r:id="rId7"/>
    <p:sldId id="333" r:id="rId8"/>
    <p:sldId id="340" r:id="rId9"/>
    <p:sldId id="341" r:id="rId10"/>
    <p:sldId id="343" r:id="rId11"/>
    <p:sldId id="344" r:id="rId12"/>
    <p:sldId id="335" r:id="rId13"/>
    <p:sldId id="336" r:id="rId14"/>
    <p:sldId id="337" r:id="rId15"/>
    <p:sldId id="325" r:id="rId16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CCFFCC"/>
    <a:srgbClr val="6699FF"/>
    <a:srgbClr val="0000FF"/>
    <a:srgbClr val="FFFFFF"/>
    <a:srgbClr val="CCCCFF"/>
    <a:srgbClr val="009E00"/>
    <a:srgbClr val="FF9933"/>
    <a:srgbClr val="333399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05" autoAdjust="0"/>
    <p:restoredTop sz="79167" autoAdjust="0"/>
  </p:normalViewPr>
  <p:slideViewPr>
    <p:cSldViewPr snapToGrid="0">
      <p:cViewPr varScale="1">
        <p:scale>
          <a:sx n="58" d="100"/>
          <a:sy n="58" d="100"/>
        </p:scale>
        <p:origin x="48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-3552" y="-108"/>
      </p:cViewPr>
      <p:guideLst>
        <p:guide orient="horz" pos="2904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fld id="{176FFADF-79CB-4D72-852F-AAC670A3D03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18197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fld id="{949F3908-8432-46C2-9A97-2AAB410800A8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3386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After we order food, we have to wait until the doorbell sounds.</a:t>
            </a:r>
            <a:br>
              <a:rPr lang="en-US" altLang="ko-KR" dirty="0"/>
            </a:b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If you wait and hear the doorbell, we have to wear pants to get food.</a:t>
            </a:r>
            <a:br>
              <a:rPr lang="en-US" altLang="ko-KR" dirty="0"/>
            </a:b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To eliminate this inconvenience, we developed real-time delivery location service.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F3908-8432-46C2-9A97-2AAB410800A8}" type="slidenum">
              <a:rPr lang="ko-KR" altLang="en-US" smtClean="0"/>
              <a:pPr/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93137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F3908-8432-46C2-9A97-2AAB410800A8}" type="slidenum">
              <a:rPr lang="ko-KR" altLang="en-US" smtClean="0"/>
              <a:pPr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75345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F3908-8432-46C2-9A97-2AAB410800A8}" type="slidenum">
              <a:rPr lang="ko-KR" altLang="en-US" smtClean="0"/>
              <a:pPr/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4064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A4F29E8-5A29-4A5A-BA64-C916EB160DD5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451886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0CEC61B-8E5B-428C-BF4B-91CC7F06BD36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9211291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DEB8132-3E69-42D4-86FC-16113E9DD66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887530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71E074-CA2B-4440-94E7-E49724C4F161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3314921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w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60804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  <a:ea typeface="+mn-ea"/>
              </a:defRPr>
            </a:lvl1pPr>
          </a:lstStyle>
          <a:p>
            <a:fld id="{056D23D7-10E6-485D-80C1-8CCF7E24002C}" type="slidenum">
              <a:rPr lang="ko-KR" altLang="en-US"/>
              <a:pPr/>
              <a:t>‹#›</a:t>
            </a:fld>
            <a:endParaRPr lang="en-US" altLang="ko-KR"/>
          </a:p>
        </p:txBody>
      </p:sp>
      <p:pic>
        <p:nvPicPr>
          <p:cNvPr id="460805" name="Picture 5" descr="MCj03788450000[1]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9338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4" r:id="rId3"/>
    <p:sldLayoutId id="2147483675" r:id="rId4"/>
  </p:sldLayoutIdLst>
  <p:transition spd="med"/>
  <p:txStyles>
    <p:titleStyle>
      <a:lvl1pPr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lr>
          <a:schemeClr val="folHlink"/>
        </a:buClr>
        <a:buFont typeface="Symbol" pitchFamily="18" charset="2"/>
        <a:buChar char="·"/>
        <a:defRPr kumimoji="1" sz="2000">
          <a:solidFill>
            <a:schemeClr val="tx1"/>
          </a:solidFill>
          <a:latin typeface="Century Schoolbook" panose="02040604050505020304" pitchFamily="18" charset="0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Symbol" pitchFamily="18" charset="2"/>
        <a:buChar char="·"/>
        <a:defRPr kumimoji="1" sz="2000">
          <a:solidFill>
            <a:schemeClr val="tx1"/>
          </a:solidFill>
          <a:latin typeface="Century Schoolbook" panose="02040604050505020304" pitchFamily="18" charset="0"/>
          <a:ea typeface="+mn-ea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>
          <a:solidFill>
            <a:schemeClr val="tx1"/>
          </a:solidFill>
          <a:latin typeface="Century Schoolbook" panose="02040604050505020304" pitchFamily="18" charset="0"/>
          <a:ea typeface="+mn-ea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600">
          <a:solidFill>
            <a:schemeClr val="tx1"/>
          </a:solidFill>
          <a:latin typeface="Century Schoolbook" panose="02040604050505020304" pitchFamily="18" charset="0"/>
          <a:ea typeface="+mn-ea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Century Schoolbook" panose="02040604050505020304" pitchFamily="18" charset="0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scv0319.cafe24.com/dog/login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81" name="Text Box 5"/>
          <p:cNvSpPr txBox="1">
            <a:spLocks noChangeArrowheads="1"/>
          </p:cNvSpPr>
          <p:nvPr/>
        </p:nvSpPr>
        <p:spPr bwMode="auto">
          <a:xfrm>
            <a:off x="1281113" y="1793875"/>
            <a:ext cx="7343774" cy="646331"/>
          </a:xfrm>
          <a:prstGeom prst="rect">
            <a:avLst/>
          </a:prstGeom>
          <a:solidFill>
            <a:srgbClr val="66CCFF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latin typeface="+mj-lt"/>
              </a:rPr>
              <a:t>Where Is My Delivery?</a:t>
            </a:r>
            <a:endParaRPr lang="ko-KR" altLang="en-US" sz="3600" dirty="0">
              <a:latin typeface="+mj-lt"/>
            </a:endParaRPr>
          </a:p>
        </p:txBody>
      </p:sp>
      <p:pic>
        <p:nvPicPr>
          <p:cNvPr id="40448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3605213"/>
            <a:ext cx="424815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D33A0-3B39-41F6-BD5E-E824DB417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Details of proposed idea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80" y="1334614"/>
            <a:ext cx="8613320" cy="425792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779F753-0630-4C83-9C4F-9594F4ABEC8A}"/>
              </a:ext>
            </a:extLst>
          </p:cNvPr>
          <p:cNvSpPr/>
          <p:nvPr/>
        </p:nvSpPr>
        <p:spPr>
          <a:xfrm>
            <a:off x="1589427" y="5765747"/>
            <a:ext cx="6862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ko-KR" b="1" dirty="0"/>
            </a:br>
            <a:r>
              <a:rPr lang="en-US" altLang="ko-KR" b="1" dirty="0"/>
              <a:t>-The delivery man can view the list of deliveries.</a:t>
            </a:r>
          </a:p>
        </p:txBody>
      </p:sp>
    </p:spTree>
    <p:extLst>
      <p:ext uri="{BB962C8B-B14F-4D97-AF65-F5344CB8AC3E}">
        <p14:creationId xmlns:p14="http://schemas.microsoft.com/office/powerpoint/2010/main" val="205724047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D33A0-3B39-41F6-BD5E-E824DB417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Details of proposed idea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2" y="1881218"/>
            <a:ext cx="4102968" cy="27305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779F753-0630-4C83-9C4F-9594F4ABEC8A}"/>
              </a:ext>
            </a:extLst>
          </p:cNvPr>
          <p:cNvSpPr/>
          <p:nvPr/>
        </p:nvSpPr>
        <p:spPr>
          <a:xfrm>
            <a:off x="195469" y="4903449"/>
            <a:ext cx="87199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222222"/>
                </a:solidFill>
                <a:latin typeface="Arial Unicode MS"/>
                <a:ea typeface="inherit"/>
              </a:rPr>
              <a:t>- </a:t>
            </a:r>
            <a:r>
              <a:rPr lang="en-US" altLang="ko-KR" sz="2000" b="1" dirty="0"/>
              <a:t>The deliveryman </a:t>
            </a:r>
            <a:r>
              <a:rPr lang="ko-KR" altLang="ko-KR" sz="2000" b="1" dirty="0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can check </a:t>
            </a:r>
            <a:r>
              <a:rPr lang="ko-KR" altLang="ko-KR" sz="2000" b="1" dirty="0" err="1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the</a:t>
            </a:r>
            <a:r>
              <a:rPr lang="ko-KR" altLang="ko-KR" sz="2000" b="1" dirty="0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 </a:t>
            </a:r>
            <a:r>
              <a:rPr lang="ko-KR" altLang="ko-KR" sz="2000" b="1" dirty="0" err="1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details</a:t>
            </a:r>
            <a:r>
              <a:rPr lang="en-US" altLang="ko-KR" sz="2000" b="1" dirty="0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 and </a:t>
            </a:r>
            <a:r>
              <a:rPr lang="ko-KR" altLang="ko-KR" sz="2000" b="1" dirty="0" err="1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the</a:t>
            </a:r>
            <a:r>
              <a:rPr lang="ko-KR" altLang="ko-KR" sz="2000" b="1" dirty="0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 </a:t>
            </a:r>
            <a:r>
              <a:rPr lang="ko-KR" altLang="ko-KR" sz="2000" b="1" dirty="0" err="1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delivery</a:t>
            </a:r>
            <a:r>
              <a:rPr lang="ko-KR" altLang="ko-KR" sz="2000" b="1" dirty="0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 </a:t>
            </a:r>
            <a:r>
              <a:rPr lang="ko-KR" altLang="ko-KR" sz="2000" b="1" dirty="0" err="1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list</a:t>
            </a:r>
            <a:r>
              <a:rPr lang="ko-KR" altLang="ko-KR" sz="2000" b="1" dirty="0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 </a:t>
            </a:r>
            <a:r>
              <a:rPr lang="ko-KR" altLang="ko-KR" sz="2000" b="1" dirty="0" err="1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approve</a:t>
            </a:r>
            <a:r>
              <a:rPr lang="en-US" altLang="ko-KR" sz="2000" b="1" dirty="0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d.</a:t>
            </a:r>
            <a:endParaRPr lang="ko-KR" altLang="ko-KR" sz="2000" b="1" dirty="0">
              <a:latin typeface="Arial" panose="020B0604020202020204" pitchFamily="34" charset="0"/>
            </a:endParaRPr>
          </a:p>
          <a:p>
            <a:pPr lvl="0"/>
            <a:r>
              <a:rPr lang="ko-KR" altLang="ko-KR" sz="400" b="1" dirty="0"/>
              <a:t> </a:t>
            </a:r>
            <a:endParaRPr lang="ko-KR" altLang="ko-KR" sz="1400" b="1" dirty="0">
              <a:latin typeface="Arial" panose="020B0604020202020204" pitchFamily="34" charset="0"/>
            </a:endParaRPr>
          </a:p>
          <a:p>
            <a:r>
              <a:rPr lang="en-US" altLang="ko-KR" b="1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B183A1-CE39-469B-8917-D86D4827D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936" y="1881218"/>
            <a:ext cx="4457464" cy="273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2379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Benefits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 of your project</a:t>
            </a:r>
          </a:p>
          <a:p>
            <a:pPr lvl="1"/>
            <a:endParaRPr lang="en-US" i="1" dirty="0">
              <a:solidFill>
                <a:srgbClr val="FF0000"/>
              </a:solidFill>
            </a:endParaRPr>
          </a:p>
        </p:txBody>
      </p:sp>
      <p:pic>
        <p:nvPicPr>
          <p:cNvPr id="3074" name="Picture 2" descr="ë°°ë¬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4" b="10800"/>
          <a:stretch/>
        </p:blipFill>
        <p:spPr bwMode="auto">
          <a:xfrm>
            <a:off x="3275856" y="2739522"/>
            <a:ext cx="2757985" cy="204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 bwMode="auto">
          <a:xfrm flipV="1">
            <a:off x="5628533" y="3136165"/>
            <a:ext cx="442493" cy="435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5879086" y="2036047"/>
            <a:ext cx="3349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altLang="ko-KR" dirty="0"/>
            </a:br>
            <a:r>
              <a:rPr lang="en-US" altLang="ko-KR" dirty="0" err="1"/>
              <a:t>Orderer</a:t>
            </a:r>
            <a:r>
              <a:rPr lang="en-US" altLang="ko-KR" dirty="0"/>
              <a:t> can know the real-time</a:t>
            </a:r>
          </a:p>
          <a:p>
            <a:r>
              <a:rPr lang="en-US" altLang="ko-KR" dirty="0"/>
              <a:t> location of delivery.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849" y="1604501"/>
            <a:ext cx="1135021" cy="1135021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 bwMode="auto">
          <a:xfrm flipH="1" flipV="1">
            <a:off x="2971800" y="3239770"/>
            <a:ext cx="509170" cy="4125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1301408" y="2477793"/>
            <a:ext cx="2948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All functions are available on one system.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4" y="2316702"/>
            <a:ext cx="1126294" cy="1126294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 bwMode="auto">
          <a:xfrm flipH="1">
            <a:off x="3185904" y="4853597"/>
            <a:ext cx="590131" cy="6755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13" y="4750265"/>
            <a:ext cx="1765990" cy="176599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75644" y="5633260"/>
            <a:ext cx="435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Show order of food using order data.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654069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Demo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FF0000"/>
                </a:solidFill>
              </a:rPr>
              <a:t>Demonstrate your application</a:t>
            </a:r>
          </a:p>
        </p:txBody>
      </p:sp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4BAE8B33-59B4-452D-A705-437D00C8C6EB}"/>
              </a:ext>
            </a:extLst>
          </p:cNvPr>
          <p:cNvSpPr txBox="1"/>
          <p:nvPr/>
        </p:nvSpPr>
        <p:spPr>
          <a:xfrm>
            <a:off x="2801144" y="3013501"/>
            <a:ext cx="3790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실행</a:t>
            </a:r>
            <a:endParaRPr lang="en-US" altLang="ko-KR" sz="48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22569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dirty="0"/>
              <a:t>Conclusion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FF0000"/>
                </a:solidFill>
              </a:rPr>
              <a:t>What was your experience working on this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07000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/>
          <a:lstStyle/>
          <a:p>
            <a:r>
              <a:rPr lang="en-US" altLang="ko-KR" sz="3600"/>
              <a:t>Q &amp; A</a:t>
            </a:r>
          </a:p>
        </p:txBody>
      </p:sp>
      <p:pic>
        <p:nvPicPr>
          <p:cNvPr id="457731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7732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333500"/>
            <a:ext cx="8212138" cy="5261264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altLang="ko-KR" dirty="0"/>
              <a:t>Team</a:t>
            </a:r>
          </a:p>
          <a:p>
            <a:pPr marL="385763" indent="-385763">
              <a:buFont typeface="+mj-lt"/>
              <a:buAutoNum type="arabicPeriod"/>
            </a:pPr>
            <a:endParaRPr lang="en-US" altLang="ko-KR" dirty="0"/>
          </a:p>
          <a:p>
            <a:pPr marL="385763" indent="-385763">
              <a:buFont typeface="+mj-lt"/>
              <a:buAutoNum type="arabicPeriod"/>
            </a:pPr>
            <a:r>
              <a:rPr lang="en-US" altLang="ko-KR" dirty="0"/>
              <a:t>Introduction</a:t>
            </a:r>
          </a:p>
          <a:p>
            <a:pPr marL="385763" indent="-385763">
              <a:buFont typeface="+mj-lt"/>
              <a:buAutoNum type="arabicPeriod"/>
            </a:pPr>
            <a:endParaRPr lang="en-US" altLang="ko-KR" dirty="0"/>
          </a:p>
          <a:p>
            <a:pPr marL="385763" indent="-385763">
              <a:buFont typeface="+mj-lt"/>
              <a:buAutoNum type="arabicPeriod"/>
            </a:pPr>
            <a:r>
              <a:rPr lang="en-US" altLang="ko-KR" dirty="0"/>
              <a:t>Details of proposed idea</a:t>
            </a:r>
          </a:p>
          <a:p>
            <a:pPr marL="385763" indent="-385763">
              <a:buFont typeface="+mj-lt"/>
              <a:buAutoNum type="arabicPeriod"/>
            </a:pPr>
            <a:endParaRPr lang="en-US" altLang="ko-KR" dirty="0"/>
          </a:p>
          <a:p>
            <a:pPr marL="385763" indent="-385763">
              <a:buFont typeface="+mj-lt"/>
              <a:buAutoNum type="arabicPeriod"/>
            </a:pPr>
            <a:r>
              <a:rPr lang="en-US" altLang="ko-KR" dirty="0"/>
              <a:t>Benefits</a:t>
            </a:r>
          </a:p>
          <a:p>
            <a:pPr marL="385763" indent="-385763">
              <a:buFont typeface="+mj-lt"/>
              <a:buAutoNum type="arabicPeriod"/>
            </a:pPr>
            <a:endParaRPr lang="en-US" altLang="ko-KR" dirty="0"/>
          </a:p>
          <a:p>
            <a:pPr marL="385763" indent="-385763">
              <a:buFont typeface="+mj-lt"/>
              <a:buAutoNum type="arabicPeriod"/>
            </a:pPr>
            <a:r>
              <a:rPr lang="en-US" altLang="ko-KR" dirty="0"/>
              <a:t>Demo</a:t>
            </a:r>
          </a:p>
          <a:p>
            <a:pPr marL="385763" indent="-385763">
              <a:buFont typeface="+mj-lt"/>
              <a:buAutoNum type="arabicPeriod"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31031324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Team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D116DE-F0EC-417C-9BFF-EB861E75A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493348"/>
            <a:ext cx="2171699" cy="2647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5F35DA-986A-4F8C-98C5-AFCA9CE4B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2493348"/>
            <a:ext cx="2171700" cy="2647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BB96C8-3874-4D97-9EBC-E244871ED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6" y="2493348"/>
            <a:ext cx="2171699" cy="2647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A2D6C6-A1DD-4E20-BD73-1EA4C66C3E2C}"/>
              </a:ext>
            </a:extLst>
          </p:cNvPr>
          <p:cNvSpPr txBox="1"/>
          <p:nvPr/>
        </p:nvSpPr>
        <p:spPr>
          <a:xfrm>
            <a:off x="727399" y="5527358"/>
            <a:ext cx="2453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lt"/>
              </a:rPr>
              <a:t>Park Ji Hwan</a:t>
            </a:r>
          </a:p>
          <a:p>
            <a:pPr algn="ctr"/>
            <a:r>
              <a:rPr lang="en-US" altLang="ko-KR" sz="1600" dirty="0">
                <a:latin typeface="+mn-lt"/>
              </a:rPr>
              <a:t>Pages for Store Owner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53676C-9607-44E2-B5B4-321360775F4F}"/>
              </a:ext>
            </a:extLst>
          </p:cNvPr>
          <p:cNvSpPr txBox="1"/>
          <p:nvPr/>
        </p:nvSpPr>
        <p:spPr>
          <a:xfrm>
            <a:off x="3263660" y="5527358"/>
            <a:ext cx="2656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lt"/>
              </a:rPr>
              <a:t>Hwang Joon </a:t>
            </a:r>
            <a:r>
              <a:rPr lang="en-US" altLang="ko-KR" sz="2400" b="1" dirty="0" err="1">
                <a:latin typeface="+mn-lt"/>
              </a:rPr>
              <a:t>hae</a:t>
            </a:r>
            <a:endParaRPr lang="en-US" altLang="ko-KR" sz="2400" b="1" dirty="0">
              <a:latin typeface="+mn-lt"/>
            </a:endParaRPr>
          </a:p>
          <a:p>
            <a:pPr lvl="0" algn="ctr"/>
            <a:r>
              <a:rPr lang="ko-KR" altLang="ko-KR" sz="1600" dirty="0" err="1">
                <a:solidFill>
                  <a:srgbClr val="222222"/>
                </a:solidFill>
                <a:latin typeface="+mn-lt"/>
                <a:ea typeface="inherit"/>
              </a:rPr>
              <a:t>Pages</a:t>
            </a:r>
            <a:r>
              <a:rPr lang="ko-KR" altLang="ko-KR" sz="1600" dirty="0">
                <a:solidFill>
                  <a:srgbClr val="222222"/>
                </a:solidFill>
                <a:latin typeface="+mn-lt"/>
                <a:ea typeface="inherit"/>
              </a:rPr>
              <a:t> </a:t>
            </a:r>
            <a:r>
              <a:rPr lang="ko-KR" altLang="ko-KR" sz="1600" dirty="0" err="1">
                <a:solidFill>
                  <a:srgbClr val="222222"/>
                </a:solidFill>
                <a:latin typeface="+mn-lt"/>
                <a:ea typeface="inherit"/>
              </a:rPr>
              <a:t>for</a:t>
            </a:r>
            <a:r>
              <a:rPr lang="en-US" altLang="ko-KR" sz="1600" dirty="0">
                <a:solidFill>
                  <a:srgbClr val="222222"/>
                </a:solidFill>
                <a:latin typeface="+mn-lt"/>
                <a:ea typeface="inherit"/>
              </a:rPr>
              <a:t> </a:t>
            </a:r>
            <a:r>
              <a:rPr lang="en-US" altLang="ko-KR" sz="1600" dirty="0" err="1">
                <a:solidFill>
                  <a:srgbClr val="222222"/>
                </a:solidFill>
                <a:latin typeface="+mn-lt"/>
                <a:ea typeface="inherit"/>
              </a:rPr>
              <a:t>Orderer</a:t>
            </a:r>
            <a:endParaRPr lang="ko-KR" altLang="ko-KR" sz="1600" dirty="0">
              <a:solidFill>
                <a:srgbClr val="222222"/>
              </a:solidFill>
              <a:latin typeface="+mn-lt"/>
              <a:ea typeface="Apple SD Gothic Ne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0E7B5-2316-4892-8A1E-60D3347B7BEA}"/>
              </a:ext>
            </a:extLst>
          </p:cNvPr>
          <p:cNvSpPr txBox="1"/>
          <p:nvPr/>
        </p:nvSpPr>
        <p:spPr>
          <a:xfrm>
            <a:off x="5920189" y="5522893"/>
            <a:ext cx="26565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lt"/>
              </a:rPr>
              <a:t>Jung </a:t>
            </a:r>
            <a:r>
              <a:rPr lang="en-US" altLang="ko-KR" sz="2400" b="1" dirty="0" err="1">
                <a:latin typeface="+mn-lt"/>
              </a:rPr>
              <a:t>Hae</a:t>
            </a:r>
            <a:r>
              <a:rPr lang="en-US" altLang="ko-KR" sz="2400" b="1" dirty="0">
                <a:latin typeface="+mn-lt"/>
              </a:rPr>
              <a:t> Kyung</a:t>
            </a:r>
          </a:p>
          <a:p>
            <a:pPr algn="ctr"/>
            <a:r>
              <a:rPr lang="en-US" altLang="ko-KR" sz="1600" dirty="0">
                <a:latin typeface="+mn-lt"/>
              </a:rPr>
              <a:t>Pages for deliverer</a:t>
            </a:r>
          </a:p>
          <a:p>
            <a:pPr algn="ctr"/>
            <a:r>
              <a:rPr lang="en-US" altLang="ko-KR" sz="1600" dirty="0">
                <a:latin typeface="+mn-lt"/>
              </a:rPr>
              <a:t>Sign up &amp; Sign in</a:t>
            </a:r>
            <a:endParaRPr lang="ko-KR" altLang="en-US" sz="16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1C385-F290-443C-A116-C01258E9E335}"/>
              </a:ext>
            </a:extLst>
          </p:cNvPr>
          <p:cNvSpPr txBox="1"/>
          <p:nvPr/>
        </p:nvSpPr>
        <p:spPr>
          <a:xfrm>
            <a:off x="1776412" y="1237804"/>
            <a:ext cx="5591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+mj-lt"/>
              </a:rPr>
              <a:t>- WEB BOX -</a:t>
            </a:r>
            <a:endParaRPr lang="ko-KR" alt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783479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Introduction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Motivation</a:t>
            </a:r>
          </a:p>
          <a:p>
            <a:endParaRPr lang="en-US" altLang="ko-KR" dirty="0"/>
          </a:p>
        </p:txBody>
      </p:sp>
      <p:pic>
        <p:nvPicPr>
          <p:cNvPr id="1026" name="Picture 2" descr="피자배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559" y="2188112"/>
            <a:ext cx="469582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271" y="6224954"/>
            <a:ext cx="8616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3">
                    <a:lumMod val="85000"/>
                  </a:schemeClr>
                </a:solidFill>
              </a:rPr>
              <a:t>http://www.ohfun.net/?ac=article_view&amp;entry_id=11923</a:t>
            </a:r>
            <a:endParaRPr lang="ko-KR" altLang="en-US" sz="12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23096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Introduction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3262" y="1368669"/>
            <a:ext cx="8212138" cy="4152900"/>
          </a:xfrm>
        </p:spPr>
        <p:txBody>
          <a:bodyPr/>
          <a:lstStyle/>
          <a:p>
            <a:r>
              <a:rPr lang="en-US" altLang="ko-KR" dirty="0"/>
              <a:t>Objectives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Describe the objectives of your project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Why your idea is creative?</a:t>
            </a:r>
          </a:p>
          <a:p>
            <a:pPr lvl="1"/>
            <a:endParaRPr lang="en-US" dirty="0"/>
          </a:p>
        </p:txBody>
      </p:sp>
      <p:pic>
        <p:nvPicPr>
          <p:cNvPr id="8" name="Picture 2" descr="ì¹´ì¹´ì¤ íì ìì¹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065" y="2670517"/>
            <a:ext cx="2981719" cy="325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ë°°ë¬ìë¯¼ì¡± ì£¼ë¬¸íí©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73" y="2670517"/>
            <a:ext cx="3130227" cy="325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오른쪽 화살표 9"/>
          <p:cNvSpPr/>
          <p:nvPr/>
        </p:nvSpPr>
        <p:spPr>
          <a:xfrm rot="10800000">
            <a:off x="4040357" y="4034717"/>
            <a:ext cx="980112" cy="5306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318337" y="3565714"/>
            <a:ext cx="80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Apply</a:t>
            </a:r>
            <a:endParaRPr lang="ko-KR" altLang="en-US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03615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Details of proposed idea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Software (OSS)</a:t>
            </a:r>
          </a:p>
          <a:p>
            <a:pPr lvl="1"/>
            <a:endParaRPr lang="en-US" dirty="0"/>
          </a:p>
        </p:txBody>
      </p:sp>
      <p:sp>
        <p:nvSpPr>
          <p:cNvPr id="8" name="AutoShape 10" descr="html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279781" y="3742679"/>
            <a:ext cx="1785767" cy="178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9" y="2561371"/>
            <a:ext cx="1697157" cy="16971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22" y="2498218"/>
            <a:ext cx="1222427" cy="17269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20427" t="8210" r="19861" b="9602"/>
          <a:stretch/>
        </p:blipFill>
        <p:spPr>
          <a:xfrm>
            <a:off x="4417105" y="2388072"/>
            <a:ext cx="1900334" cy="196331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125" y="4722089"/>
            <a:ext cx="1520304" cy="14868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4915" y="4919916"/>
            <a:ext cx="2396635" cy="1292303"/>
          </a:xfrm>
          <a:prstGeom prst="rect">
            <a:avLst/>
          </a:prstGeom>
        </p:spPr>
      </p:pic>
      <p:pic>
        <p:nvPicPr>
          <p:cNvPr id="2062" name="Picture 14" descr="d3 c3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919" y="4832147"/>
            <a:ext cx="1384706" cy="138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8793" y="2557192"/>
            <a:ext cx="1721561" cy="172156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9"/>
          <a:srcRect l="15794" t="7138" r="13953" b="9368"/>
          <a:stretch/>
        </p:blipFill>
        <p:spPr>
          <a:xfrm>
            <a:off x="330537" y="4756365"/>
            <a:ext cx="1505607" cy="17893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78095" y="1333500"/>
            <a:ext cx="2880105" cy="82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252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Details of proposed idea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8922" y="974287"/>
            <a:ext cx="8212138" cy="571500"/>
          </a:xfrm>
        </p:spPr>
        <p:txBody>
          <a:bodyPr/>
          <a:lstStyle/>
          <a:p>
            <a:r>
              <a:rPr lang="en-US" dirty="0"/>
              <a:t>Your idea in details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C8D8CA-7E14-4359-B325-E4C1190AC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43" y="1545787"/>
            <a:ext cx="3952874" cy="21207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9A95A3-B556-4ECB-BF23-1432562BB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258" y="3743886"/>
            <a:ext cx="3952873" cy="169854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5576AA3-978D-4A31-95D0-F57041D19431}"/>
              </a:ext>
            </a:extLst>
          </p:cNvPr>
          <p:cNvSpPr/>
          <p:nvPr/>
        </p:nvSpPr>
        <p:spPr>
          <a:xfrm>
            <a:off x="4635231" y="5424958"/>
            <a:ext cx="436529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- Delivery </a:t>
            </a:r>
            <a:r>
              <a:rPr lang="en-US" altLang="ko-KR" b="1" dirty="0" err="1"/>
              <a:t>orderer</a:t>
            </a:r>
            <a:r>
              <a:rPr lang="en-US" altLang="ko-KR" b="1" dirty="0"/>
              <a:t> can select the menu</a:t>
            </a:r>
          </a:p>
          <a:p>
            <a:r>
              <a:rPr lang="en-US" altLang="ko-KR" b="1" dirty="0"/>
              <a:t>by pressing the image button.</a:t>
            </a:r>
          </a:p>
          <a:p>
            <a:pPr marL="285750" indent="-285750">
              <a:buFontTx/>
              <a:buChar char="-"/>
            </a:pPr>
            <a:r>
              <a:rPr lang="en-US" altLang="ko-KR" b="1" dirty="0"/>
              <a:t>The selected menu is added</a:t>
            </a:r>
          </a:p>
          <a:p>
            <a:r>
              <a:rPr lang="en-US" altLang="ko-KR" b="1" dirty="0"/>
              <a:t>to the shopping cart.</a:t>
            </a:r>
          </a:p>
          <a:p>
            <a:r>
              <a:rPr lang="en-US" altLang="ko-KR" b="1" dirty="0"/>
              <a:t>- </a:t>
            </a:r>
            <a:r>
              <a:rPr lang="ko-KR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The </a:t>
            </a:r>
            <a:r>
              <a:rPr lang="ko-KR" altLang="ko-KR" b="1" dirty="0" err="1">
                <a:solidFill>
                  <a:srgbClr val="222222"/>
                </a:solidFill>
                <a:latin typeface="Arial Unicode MS"/>
                <a:ea typeface="inherit"/>
              </a:rPr>
              <a:t>top</a:t>
            </a:r>
            <a:r>
              <a:rPr lang="ko-KR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Arial Unicode MS"/>
                <a:ea typeface="inherit"/>
              </a:rPr>
              <a:t>menu</a:t>
            </a:r>
            <a:r>
              <a:rPr lang="ko-KR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Arial Unicode MS"/>
                <a:ea typeface="inherit"/>
              </a:rPr>
              <a:t>is</a:t>
            </a:r>
            <a:r>
              <a:rPr lang="ko-KR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Arial Unicode MS"/>
                <a:ea typeface="inherit"/>
              </a:rPr>
              <a:t>shown</a:t>
            </a:r>
            <a:r>
              <a:rPr lang="ko-KR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Arial Unicode MS"/>
                <a:ea typeface="inherit"/>
              </a:rPr>
              <a:t>as</a:t>
            </a:r>
            <a:r>
              <a:rPr lang="ko-KR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Arial Unicode MS"/>
                <a:ea typeface="inherit"/>
              </a:rPr>
              <a:t>a</a:t>
            </a:r>
            <a:r>
              <a:rPr lang="ko-KR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Arial Unicode MS"/>
                <a:ea typeface="inherit"/>
              </a:rPr>
              <a:t>chart</a:t>
            </a:r>
            <a:r>
              <a:rPr lang="ko-KR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.</a:t>
            </a:r>
            <a:r>
              <a:rPr lang="ko-KR" altLang="ko-KR" sz="400" b="1" dirty="0"/>
              <a:t> </a:t>
            </a:r>
            <a:endParaRPr lang="ko-KR" altLang="ko-KR" sz="1400" b="1" dirty="0">
              <a:latin typeface="Arial" panose="020B0604020202020204" pitchFamily="34" charset="0"/>
            </a:endParaRPr>
          </a:p>
          <a:p>
            <a:endParaRPr lang="en-US" altLang="ko-KR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2E7DDB-3FD0-4724-868C-ED35687B1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833" y="1545787"/>
            <a:ext cx="4442947" cy="22641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37B129-1656-4379-A3E7-533709B79902}"/>
              </a:ext>
            </a:extLst>
          </p:cNvPr>
          <p:cNvSpPr/>
          <p:nvPr/>
        </p:nvSpPr>
        <p:spPr>
          <a:xfrm>
            <a:off x="233674" y="452278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/>
              <a:t>User can sign up by pressing one of these buttons.</a:t>
            </a:r>
          </a:p>
          <a:p>
            <a:pPr marL="285750" indent="-285750">
              <a:buFontTx/>
              <a:buChar char="-"/>
            </a:pPr>
            <a:r>
              <a:rPr lang="en-US" altLang="ko-KR" b="1" dirty="0" err="1"/>
              <a:t>Orderer</a:t>
            </a:r>
            <a:r>
              <a:rPr lang="en-US" altLang="ko-KR" b="1" dirty="0"/>
              <a:t>, Store owner, deliverer.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A7AF02A-89DD-46AF-9596-4433F5C04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5" y="2858825"/>
            <a:ext cx="1314450" cy="150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065353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D33A0-3B39-41F6-BD5E-E824DB417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Details of proposed idea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461C62-6477-4228-B949-FD3959226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029" y="1714498"/>
            <a:ext cx="4143375" cy="25241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DC8CA9-ABD2-42B0-B300-9F3A5CD8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96" y="1714498"/>
            <a:ext cx="4066380" cy="252412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039F2B8-1B81-432B-B55F-7B75B5221FD8}"/>
              </a:ext>
            </a:extLst>
          </p:cNvPr>
          <p:cNvSpPr/>
          <p:nvPr/>
        </p:nvSpPr>
        <p:spPr>
          <a:xfrm>
            <a:off x="4572000" y="423862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- The location of the delivery man is displayed in real time.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5CAD8F-2013-4FE3-BF7A-44A53D251923}"/>
              </a:ext>
            </a:extLst>
          </p:cNvPr>
          <p:cNvSpPr txBox="1"/>
          <p:nvPr/>
        </p:nvSpPr>
        <p:spPr>
          <a:xfrm>
            <a:off x="4572000" y="4958836"/>
            <a:ext cx="340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Using Google maps API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779F753-0630-4C83-9C4F-9594F4ABEC8A}"/>
              </a:ext>
            </a:extLst>
          </p:cNvPr>
          <p:cNvSpPr/>
          <p:nvPr/>
        </p:nvSpPr>
        <p:spPr>
          <a:xfrm>
            <a:off x="123029" y="431250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- </a:t>
            </a:r>
            <a:r>
              <a:rPr lang="en-US" altLang="ko-KR" b="1" dirty="0" err="1">
                <a:solidFill>
                  <a:srgbClr val="222222"/>
                </a:solidFill>
                <a:latin typeface="Arial Unicode MS"/>
                <a:ea typeface="inherit"/>
              </a:rPr>
              <a:t>Orderer</a:t>
            </a:r>
            <a:r>
              <a:rPr lang="en-US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Arial Unicode MS"/>
                <a:ea typeface="inherit"/>
              </a:rPr>
              <a:t>can</a:t>
            </a:r>
            <a:r>
              <a:rPr lang="ko-KR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Arial Unicode MS"/>
                <a:ea typeface="inherit"/>
              </a:rPr>
              <a:t>create</a:t>
            </a:r>
            <a:r>
              <a:rPr lang="ko-KR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Arial Unicode MS"/>
                <a:ea typeface="inherit"/>
              </a:rPr>
              <a:t>an</a:t>
            </a:r>
            <a:r>
              <a:rPr lang="ko-KR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Arial Unicode MS"/>
                <a:ea typeface="inherit"/>
              </a:rPr>
              <a:t>order</a:t>
            </a:r>
            <a:r>
              <a:rPr lang="ko-KR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Arial Unicode MS"/>
                <a:ea typeface="inherit"/>
              </a:rPr>
              <a:t>form</a:t>
            </a:r>
            <a:r>
              <a:rPr lang="ko-KR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.</a:t>
            </a:r>
            <a:r>
              <a:rPr lang="ko-KR" altLang="ko-KR" sz="400" b="1" dirty="0"/>
              <a:t> </a:t>
            </a:r>
            <a:endParaRPr lang="ko-KR" altLang="ko-KR" sz="1400" b="1" dirty="0">
              <a:latin typeface="Arial" panose="020B0604020202020204" pitchFamily="34" charset="0"/>
            </a:endParaRPr>
          </a:p>
          <a:p>
            <a:r>
              <a:rPr lang="en-US" altLang="ko-KR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459078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A489D-2798-4870-9D5F-141443035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Details of proposed idea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CC52C0-59A6-4045-9791-54788597E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471127"/>
            <a:ext cx="4257676" cy="24276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87DC51-5BEF-4E0E-9918-B3524106A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3994328"/>
            <a:ext cx="4257676" cy="13609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EB8303-6E61-4007-A95C-EB23615CC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024" y="1471127"/>
            <a:ext cx="4124326" cy="2365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948648-C92E-4C97-9869-860B7835EBCD}"/>
              </a:ext>
            </a:extLst>
          </p:cNvPr>
          <p:cNvSpPr txBox="1"/>
          <p:nvPr/>
        </p:nvSpPr>
        <p:spPr>
          <a:xfrm>
            <a:off x="180974" y="5520809"/>
            <a:ext cx="432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-</a:t>
            </a:r>
            <a:r>
              <a:rPr lang="ko-KR" altLang="ko-KR" b="1" dirty="0" err="1">
                <a:solidFill>
                  <a:srgbClr val="222222"/>
                </a:solidFill>
                <a:latin typeface="Arial Unicode MS"/>
                <a:ea typeface="inherit"/>
              </a:rPr>
              <a:t>Store</a:t>
            </a:r>
            <a:r>
              <a:rPr lang="en-US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 owner</a:t>
            </a:r>
            <a:r>
              <a:rPr lang="ko-KR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Arial Unicode MS"/>
                <a:ea typeface="inherit"/>
              </a:rPr>
              <a:t>can</a:t>
            </a:r>
            <a:r>
              <a:rPr lang="ko-KR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Arial Unicode MS"/>
                <a:ea typeface="inherit"/>
              </a:rPr>
              <a:t>manage</a:t>
            </a:r>
            <a:r>
              <a:rPr lang="ko-KR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Arial Unicode MS"/>
                <a:ea typeface="inherit"/>
              </a:rPr>
              <a:t>menus</a:t>
            </a:r>
            <a:r>
              <a:rPr lang="ko-KR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 and </a:t>
            </a:r>
            <a:r>
              <a:rPr lang="en-US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store’s</a:t>
            </a:r>
            <a:r>
              <a:rPr lang="ko-KR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Arial Unicode MS"/>
                <a:ea typeface="inherit"/>
              </a:rPr>
              <a:t>status</a:t>
            </a:r>
            <a:r>
              <a:rPr lang="ko-KR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.</a:t>
            </a:r>
            <a:r>
              <a:rPr lang="ko-KR" altLang="ko-KR" sz="400" b="1" dirty="0"/>
              <a:t> </a:t>
            </a:r>
            <a:endParaRPr lang="ko-KR" altLang="ko-KR" sz="1400" b="1" dirty="0"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2BC93-33B0-46E6-B7C2-1DE57E003A0A}"/>
              </a:ext>
            </a:extLst>
          </p:cNvPr>
          <p:cNvSpPr txBox="1"/>
          <p:nvPr/>
        </p:nvSpPr>
        <p:spPr>
          <a:xfrm>
            <a:off x="4914899" y="4032020"/>
            <a:ext cx="4324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- </a:t>
            </a:r>
            <a:r>
              <a:rPr lang="ko-KR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The </a:t>
            </a:r>
            <a:r>
              <a:rPr lang="ko-KR" altLang="ko-KR" b="1" dirty="0" err="1">
                <a:solidFill>
                  <a:srgbClr val="222222"/>
                </a:solidFill>
                <a:latin typeface="Arial Unicode MS"/>
                <a:ea typeface="inherit"/>
              </a:rPr>
              <a:t>store</a:t>
            </a:r>
            <a:r>
              <a:rPr lang="ko-KR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Arial Unicode MS"/>
                <a:ea typeface="inherit"/>
              </a:rPr>
              <a:t>owner</a:t>
            </a:r>
            <a:r>
              <a:rPr lang="ko-KR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Arial Unicode MS"/>
                <a:ea typeface="inherit"/>
              </a:rPr>
              <a:t>can</a:t>
            </a:r>
            <a:r>
              <a:rPr lang="ko-KR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Arial Unicode MS"/>
                <a:ea typeface="inherit"/>
              </a:rPr>
              <a:t>view</a:t>
            </a:r>
            <a:r>
              <a:rPr lang="ko-KR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Arial Unicode MS"/>
                <a:ea typeface="inherit"/>
              </a:rPr>
              <a:t>the</a:t>
            </a:r>
            <a:r>
              <a:rPr lang="ko-KR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Arial Unicode MS"/>
                <a:ea typeface="inherit"/>
              </a:rPr>
              <a:t>delivery</a:t>
            </a:r>
            <a:r>
              <a:rPr lang="ko-KR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Arial Unicode MS"/>
                <a:ea typeface="inherit"/>
              </a:rPr>
              <a:t>list</a:t>
            </a:r>
            <a:r>
              <a:rPr lang="ko-KR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 and </a:t>
            </a:r>
            <a:r>
              <a:rPr lang="ko-KR" altLang="ko-KR" b="1" dirty="0" err="1">
                <a:solidFill>
                  <a:srgbClr val="222222"/>
                </a:solidFill>
                <a:latin typeface="Arial Unicode MS"/>
                <a:ea typeface="inherit"/>
              </a:rPr>
              <a:t>make</a:t>
            </a:r>
            <a:r>
              <a:rPr lang="ko-KR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Arial Unicode MS"/>
                <a:ea typeface="inherit"/>
              </a:rPr>
              <a:t>a</a:t>
            </a:r>
            <a:r>
              <a:rPr lang="ko-KR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Arial Unicode MS"/>
                <a:ea typeface="inherit"/>
              </a:rPr>
              <a:t>delivery</a:t>
            </a:r>
            <a:r>
              <a:rPr lang="ko-KR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Arial Unicode MS"/>
                <a:ea typeface="inherit"/>
              </a:rPr>
              <a:t>request</a:t>
            </a:r>
            <a:r>
              <a:rPr lang="ko-KR" altLang="ko-KR" b="1" dirty="0">
                <a:solidFill>
                  <a:srgbClr val="222222"/>
                </a:solidFill>
                <a:latin typeface="Arial Unicode MS"/>
                <a:ea typeface="inherit"/>
              </a:rPr>
              <a:t>.</a:t>
            </a:r>
            <a:endParaRPr lang="ko-KR" altLang="ko-KR" b="1" dirty="0">
              <a:solidFill>
                <a:srgbClr val="222222"/>
              </a:solidFill>
              <a:ea typeface="Apple SD Gothic Neo"/>
            </a:endParaRPr>
          </a:p>
          <a:p>
            <a:pPr lvl="0"/>
            <a:endParaRPr lang="en-US" altLang="ko-KR" dirty="0">
              <a:solidFill>
                <a:srgbClr val="222222"/>
              </a:solidFill>
              <a:latin typeface="Arial Unicode MS"/>
              <a:ea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206478136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Comic Sans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1897</TotalTime>
  <Words>298</Words>
  <Application>Microsoft Office PowerPoint</Application>
  <PresentationFormat>화면 슬라이드 쇼(4:3)</PresentationFormat>
  <Paragraphs>71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Arial Unicode MS</vt:lpstr>
      <vt:lpstr>Malgun Gothic Semilight</vt:lpstr>
      <vt:lpstr>굴림</vt:lpstr>
      <vt:lpstr>휴먼편지체</vt:lpstr>
      <vt:lpstr>Arial</vt:lpstr>
      <vt:lpstr>Century Schoolbook</vt:lpstr>
      <vt:lpstr>Comic Sans MS</vt:lpstr>
      <vt:lpstr>Symbol</vt:lpstr>
      <vt:lpstr>1_Crayons</vt:lpstr>
      <vt:lpstr>PowerPoint 프레젠테이션</vt:lpstr>
      <vt:lpstr>Agenda</vt:lpstr>
      <vt:lpstr>1. Team</vt:lpstr>
      <vt:lpstr>2. Introduction</vt:lpstr>
      <vt:lpstr>2. Introduction</vt:lpstr>
      <vt:lpstr>3. Details of proposed idea</vt:lpstr>
      <vt:lpstr>3. Details of proposed idea</vt:lpstr>
      <vt:lpstr>3. Details of proposed idea</vt:lpstr>
      <vt:lpstr>3. Details of proposed idea</vt:lpstr>
      <vt:lpstr>3. Details of proposed idea</vt:lpstr>
      <vt:lpstr>3. Details of proposed idea</vt:lpstr>
      <vt:lpstr>4. Benefits</vt:lpstr>
      <vt:lpstr>5. Demo</vt:lpstr>
      <vt:lpstr>6. Conclusion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준해 황</cp:lastModifiedBy>
  <cp:revision>209</cp:revision>
  <dcterms:created xsi:type="dcterms:W3CDTF">2007-06-29T06:43:39Z</dcterms:created>
  <dcterms:modified xsi:type="dcterms:W3CDTF">2019-06-17T01:20:00Z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